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ha715rs3OFKfxuMVG0Qh3ASfyJ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1FE6E7-57D3-4882-A56B-EA1BF49FA77F}">
  <a:tblStyle styleId="{0E1FE6E7-57D3-4882-A56B-EA1BF49FA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69523FD-964A-49EB-B72B-DF33D762BF9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ae00dc5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34ae00dc541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ea7c9af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ea7c9af72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ea7c9af7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4ea7c9af72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eb8f236d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4eb8f236d1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b77416d0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b77416d04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baef6dc2b_1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baef6dc2b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4baef6dc2b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b77416d04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b77416d0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4b77416d04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eb8f236d1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eb8f236d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4eb8f236d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ae00dc541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ae00dc541_2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ae00dc541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4ae00dc541_2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ae00dc54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34ae00dc541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e00dc54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4ae00dc541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ae00dc541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4ae00dc541_0_2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ae00dc541_2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ae00dc541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4ae00dc541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ae00dc541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4ae00dc541_2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ae00dc541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4ae00dc541_2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ea82c93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4ea82c9341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a82c934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4ea82c9341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ae00dc541_0_187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4ae00dc541_0_1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4ae00dc541_0_18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4ae00dc541_0_18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e00dc541_0_192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4ae00dc541_0_192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4ae00dc541_0_192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4ae00dc541_0_19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4ae00dc541_0_19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4ae00dc541_0_19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ae00dc541_0_199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4ae00dc541_0_199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4ae00dc541_0_199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4ae00dc541_0_19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4ae00dc541_0_19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ae00dc541_0_19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ae00dc541_0_16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4ae00dc541_0_16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4ae00dc541_0_16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4ae00dc541_0_1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4ae00dc541_0_16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4ae00dc541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ae00dc541_0_174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4ae00dc541_0_174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4ae00dc541_0_17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4ae00dc541_0_1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4ae00dc541_0_17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ae00dc541_0_180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4ae00dc541_0_180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4ae00dc541_0_18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4ae00dc541_0_18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4ae00dc541_0_18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4ae00dc541_0_18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ae00dc541_0_1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4ae00dc541_0_16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4ae00dc541_0_16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4ae00dc541_0_1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4ae00dc541_0_1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gas-monitor-env.eba-i7f7pc9e.us-east-2.elasticbeanstalk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7.jp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ae00dc541_0_51"/>
          <p:cNvSpPr txBox="1"/>
          <p:nvPr>
            <p:ph type="ctrTitle"/>
          </p:nvPr>
        </p:nvSpPr>
        <p:spPr>
          <a:xfrm>
            <a:off x="1619250" y="3753000"/>
            <a:ext cx="73026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ECEN 404 Final Presentation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Team 28: Livestock Gas Monitor</a:t>
            </a:r>
            <a:br>
              <a:rPr lang="en-US"/>
            </a:br>
            <a:r>
              <a:rPr lang="en-US" sz="2455"/>
              <a:t>Matthew Owen, Joaquin Salas, Blake Schwartzkopf, Tanmay Sarkar</a:t>
            </a:r>
            <a:br>
              <a:rPr lang="en-US" sz="2455"/>
            </a:br>
            <a:r>
              <a:rPr lang="en-US" sz="2455"/>
              <a:t>Sponsor: Global Hawk Solutions LLC (Justin Houck)</a:t>
            </a:r>
            <a:br>
              <a:rPr lang="en-US" sz="2455"/>
            </a:br>
            <a:r>
              <a:rPr lang="en-US" sz="2455"/>
              <a:t>TA: Vishwam Raval</a:t>
            </a:r>
            <a:br>
              <a:rPr lang="en-US" sz="2455"/>
            </a:br>
            <a:endParaRPr sz="2455"/>
          </a:p>
        </p:txBody>
      </p:sp>
      <p:sp>
        <p:nvSpPr>
          <p:cNvPr id="104" name="Google Shape;104;g34ae00dc541_0_5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g34ae00dc541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ea7c9af72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680"/>
              <a:t>Engineering Design Accomplishments - Joaquin</a:t>
            </a:r>
            <a:endParaRPr sz="2680"/>
          </a:p>
        </p:txBody>
      </p:sp>
      <p:sp>
        <p:nvSpPr>
          <p:cNvPr id="189" name="Google Shape;189;g34ea7c9af72_0_0"/>
          <p:cNvSpPr txBox="1"/>
          <p:nvPr>
            <p:ph idx="1" type="body"/>
          </p:nvPr>
        </p:nvSpPr>
        <p:spPr>
          <a:xfrm>
            <a:off x="381000" y="1899897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Programmed ESP32-S3 in ESP-IDF </a:t>
            </a:r>
            <a:r>
              <a:rPr lang="en-US" sz="1700"/>
              <a:t>(C):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Several GPIO, Built in Wi-Fi/Bluetooth, low-level control, managing tasks</a:t>
            </a:r>
            <a:endParaRPr sz="1700"/>
          </a:p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Integrated sensors: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I2C: HDC1000 (Temp/Humidity), SCD41 (CO₂ + Temp/Humidity)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Analog: MQ-4, MQ-136, MQ-137 via AD7718 Analog-Digital Converter</a:t>
            </a:r>
            <a:endParaRPr sz="1700"/>
          </a:p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Developed Wi-Fi/MQTT transmission to AWS IoT for real time data visualization</a:t>
            </a:r>
            <a:endParaRPr sz="1700"/>
          </a:p>
        </p:txBody>
      </p:sp>
      <p:graphicFrame>
        <p:nvGraphicFramePr>
          <p:cNvPr id="190" name="Google Shape;190;g34ea7c9af72_0_0"/>
          <p:cNvGraphicFramePr/>
          <p:nvPr/>
        </p:nvGraphicFramePr>
        <p:xfrm>
          <a:off x="419100" y="400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4076700"/>
                <a:gridCol w="4076700"/>
              </a:tblGrid>
              <a:tr h="36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Challenges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Solutions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Interfacing and calibrating AD7718 ADC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Referencing spec sheet to find setup processes, read/write/reset register. Improved voltage </a:t>
                      </a:r>
                      <a:r>
                        <a:rPr lang="en-US" sz="1300"/>
                        <a:t>measurement</a:t>
                      </a:r>
                      <a:r>
                        <a:rPr lang="en-US" sz="1300"/>
                        <a:t> with a linear calibration equation.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Wi-Fi connectivity and flexibility (no hard-coded credentials)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Integrated Wi-Fi provisioning. Added error-handling and reconnection logic to always stay online.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Replica/Repeated Data Transmissions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Implemented a mutex (semaphore) to protect shared sensor data during updates, preventing repeated or stale values from being transmitted.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ea7c9af72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597"/>
              <a:buFont typeface="Arial"/>
              <a:buNone/>
            </a:pPr>
            <a:r>
              <a:rPr lang="en-US" sz="2780"/>
              <a:t>Engineering Design Accomplishments - Joaquin</a:t>
            </a:r>
            <a:endParaRPr sz="2780"/>
          </a:p>
        </p:txBody>
      </p:sp>
      <p:graphicFrame>
        <p:nvGraphicFramePr>
          <p:cNvPr id="196" name="Google Shape;196;g34ea7c9af72_0_10"/>
          <p:cNvGraphicFramePr/>
          <p:nvPr/>
        </p:nvGraphicFramePr>
        <p:xfrm>
          <a:off x="49530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2262825"/>
                <a:gridCol w="3172775"/>
                <a:gridCol w="271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Requirement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Target Spec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Result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Read Analog Sensor Data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/>
                        <a:t>±1% error max across 0-2.5V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Minimum Error: 0.000001%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Maximum Error: 0.00160%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Average Error: 0.00017%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0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Read Digital Sensor Data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Digital sensor initializes and reports </a:t>
                      </a:r>
                      <a:r>
                        <a:rPr lang="en-US" sz="1200"/>
                        <a:t>valid CO₂, temperature, and humidity values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Successful sensor initialization and realistic environmental readings under test conditions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Transmit Sensor Data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Send all sensor values every 5s to AWS MQTT broker without data loss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 data loss, corrupted data, repeated data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Wi-Fi Range and Stability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Maintain stable transmission over extended time periods (30 min, 1 hr, 2 hrs, 3 hrs)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Successful under </a:t>
                      </a:r>
                      <a:r>
                        <a:rPr lang="en-US" sz="1200"/>
                        <a:t>ideal Wi-Fi.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Under busy Wi-Fi network/weak signal: Wi-Fi reconnects every 5-20 data transmissions.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7" name="Google Shape;197;g34ea7c9af72_0_10"/>
          <p:cNvGraphicFramePr/>
          <p:nvPr/>
        </p:nvGraphicFramePr>
        <p:xfrm>
          <a:off x="495300" y="528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671075"/>
                <a:gridCol w="938675"/>
                <a:gridCol w="1139225"/>
                <a:gridCol w="999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Temp (°F)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Humidity (%)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CO₂ (ppm)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76.85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51.55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390.0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max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87.06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60.45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764.0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84.88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56.81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475.85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g34ea7c9af72_0_10"/>
          <p:cNvSpPr txBox="1"/>
          <p:nvPr/>
        </p:nvSpPr>
        <p:spPr>
          <a:xfrm>
            <a:off x="4392075" y="5283775"/>
            <a:ext cx="4294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From 11:00 AM to 2:00 PM on April 3rd: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Temp (°F):</a:t>
            </a:r>
            <a:r>
              <a:rPr lang="en-US" sz="1300">
                <a:solidFill>
                  <a:schemeClr val="dk1"/>
                </a:solidFill>
              </a:rPr>
              <a:t> Min = 81°F, Max = 88°F, Average = 85.25°F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Humidity (%):</a:t>
            </a:r>
            <a:r>
              <a:rPr lang="en-US" sz="1300">
                <a:solidFill>
                  <a:schemeClr val="dk1"/>
                </a:solidFill>
              </a:rPr>
              <a:t> Min = 61%, Max = 79%, Average = 68%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eb8f236d1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597"/>
              <a:buFont typeface="Arial"/>
              <a:buNone/>
            </a:pPr>
            <a:r>
              <a:rPr lang="en-US" sz="2780"/>
              <a:t>Engineering Design Accomplishments - Joaquin</a:t>
            </a:r>
            <a:endParaRPr sz="2780"/>
          </a:p>
        </p:txBody>
      </p:sp>
      <p:pic>
        <p:nvPicPr>
          <p:cNvPr id="204" name="Google Shape;204;g34eb8f236d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4" y="1737025"/>
            <a:ext cx="2973425" cy="20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4eb8f236d1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25" y="1737025"/>
            <a:ext cx="2973425" cy="205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4eb8f236d1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100" y="1737000"/>
            <a:ext cx="2973425" cy="20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4eb8f236d1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00" y="3921449"/>
            <a:ext cx="4001163" cy="28085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4eb8f236d1_3_0"/>
          <p:cNvSpPr txBox="1"/>
          <p:nvPr/>
        </p:nvSpPr>
        <p:spPr>
          <a:xfrm>
            <a:off x="4642825" y="4081350"/>
            <a:ext cx="40011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Above: Equations used for calibrating gas sensors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Example Equation: Ammonia (NH₃) — MQ137 (AIN4)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PPM</a:t>
            </a:r>
            <a:r>
              <a:rPr lang="en-US" sz="1100">
                <a:solidFill>
                  <a:schemeClr val="dk1"/>
                </a:solidFill>
              </a:rPr>
              <a:t> = 1264.231 × </a:t>
            </a:r>
            <a:r>
              <a:rPr i="1" lang="en-US" sz="1100">
                <a:solidFill>
                  <a:schemeClr val="dk1"/>
                </a:solidFill>
              </a:rPr>
              <a:t>(Rs / 10064)^(-4.1325)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Rs</a:t>
            </a:r>
            <a:r>
              <a:rPr lang="en-US" sz="1100">
                <a:solidFill>
                  <a:schemeClr val="dk1"/>
                </a:solidFill>
              </a:rPr>
              <a:t> = </a:t>
            </a:r>
            <a:r>
              <a:rPr i="1" lang="en-US" sz="1100">
                <a:solidFill>
                  <a:schemeClr val="dk1"/>
                </a:solidFill>
              </a:rPr>
              <a:t>(5 − 2 × Vout) × 10000</a:t>
            </a:r>
            <a:r>
              <a:rPr lang="en-US" sz="1100">
                <a:solidFill>
                  <a:schemeClr val="dk1"/>
                </a:solidFill>
              </a:rPr>
              <a:t> ÷ </a:t>
            </a:r>
            <a:r>
              <a:rPr i="1" lang="en-US" sz="1100">
                <a:solidFill>
                  <a:schemeClr val="dk1"/>
                </a:solidFill>
              </a:rPr>
              <a:t>(2 × Vout)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To the left: Gas Monitoring system fully functional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b77416d04_0_3"/>
          <p:cNvSpPr txBox="1"/>
          <p:nvPr>
            <p:ph type="title"/>
          </p:nvPr>
        </p:nvSpPr>
        <p:spPr>
          <a:xfrm>
            <a:off x="56205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Tanmay Sarkar</a:t>
            </a:r>
            <a:endParaRPr/>
          </a:p>
        </p:txBody>
      </p:sp>
      <p:sp>
        <p:nvSpPr>
          <p:cNvPr id="214" name="Google Shape;214;g34b77416d04_0_3"/>
          <p:cNvSpPr txBox="1"/>
          <p:nvPr>
            <p:ph idx="1" type="body"/>
          </p:nvPr>
        </p:nvSpPr>
        <p:spPr>
          <a:xfrm>
            <a:off x="0" y="2005225"/>
            <a:ext cx="513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813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Created a realistic auto-generating database which went into a locally hosted web application. 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This was used for testing/validation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Gradually increasing rate/volume of data to test the efficiency of the website/database.</a:t>
            </a:r>
            <a:endParaRPr sz="1700"/>
          </a:p>
          <a:p>
            <a:pPr indent="-27813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Integrated real time data from AWS which was fed from an ESP32 Microcontroller</a:t>
            </a:r>
            <a:endParaRPr sz="1700"/>
          </a:p>
          <a:p>
            <a:pPr indent="0" lvl="0" marL="74295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15" name="Google Shape;215;g34b77416d04_0_3"/>
          <p:cNvSpPr txBox="1"/>
          <p:nvPr/>
        </p:nvSpPr>
        <p:spPr>
          <a:xfrm>
            <a:off x="959985" y="6352511"/>
            <a:ext cx="41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4b77416d04_0_3"/>
          <p:cNvSpPr txBox="1"/>
          <p:nvPr/>
        </p:nvSpPr>
        <p:spPr>
          <a:xfrm>
            <a:off x="10485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http://gas-monitor-env.eba-i7f7pc9e.us-east-2.elasticbeanstalk.com/</a:t>
            </a:r>
            <a:endParaRPr/>
          </a:p>
        </p:txBody>
      </p:sp>
      <p:pic>
        <p:nvPicPr>
          <p:cNvPr id="217" name="Google Shape;217;g34b77416d0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375" y="1992675"/>
            <a:ext cx="3954874" cy="28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4b77416d0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3580"/>
            <a:ext cx="9143998" cy="269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baef6dc2b_1_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4baef6dc2b_1_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34baef6dc2b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075"/>
            <a:ext cx="9143999" cy="44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b77416d04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Tanmay Sarkar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4b77416d04_0_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Built a MySQL Database hosted by AWS (Relational Database Services)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Managed by MySQL Workbench.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Flask web application with real time data updating and CSV export capabilities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Link</a:t>
            </a:r>
            <a:endParaRPr sz="2000"/>
          </a:p>
        </p:txBody>
      </p:sp>
      <p:graphicFrame>
        <p:nvGraphicFramePr>
          <p:cNvPr id="234" name="Google Shape;234;g34b77416d04_0_10"/>
          <p:cNvGraphicFramePr/>
          <p:nvPr/>
        </p:nvGraphicFramePr>
        <p:xfrm>
          <a:off x="849150" y="44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3619500"/>
                <a:gridCol w="3619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Challenges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Solutions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Connection of AWS Lambda to MySQL Database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Debugging python script that was being uploaded to Lambda by breaking it down part by part.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Keeping website updated as more sensors were added on and the JSON text format was changing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Keeping track of the order of the sensors and updating each part of the software flow one at a time.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Website deployment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Debugging the folder structure of my project and reading the EB (elastic beanstalk) logs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eb8f236d1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Integrated System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4eb8f236d1_0_1"/>
          <p:cNvSpPr txBox="1"/>
          <p:nvPr>
            <p:ph idx="1" type="body"/>
          </p:nvPr>
        </p:nvSpPr>
        <p:spPr>
          <a:xfrm>
            <a:off x="457200" y="1852875"/>
            <a:ext cx="4114800" cy="47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Farm Visit #1 with Sponsor Justin Houck: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Met sponsors expectations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Collected an hours worth of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Data sent to sponsor for analysis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Farm Visit #2 on Thursday, April 17th</a:t>
            </a:r>
            <a:endParaRPr sz="2000"/>
          </a:p>
        </p:txBody>
      </p:sp>
      <p:pic>
        <p:nvPicPr>
          <p:cNvPr id="242" name="Google Shape;242;g34eb8f236d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750" y="1633043"/>
            <a:ext cx="4114801" cy="496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ae00dc541_2_4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48" name="Google Shape;248;g34ae00dc541_2_46" title="20250403_114135.jpg"/>
          <p:cNvPicPr preferRelativeResize="0"/>
          <p:nvPr/>
        </p:nvPicPr>
        <p:blipFill rotWithShape="1">
          <a:blip r:embed="rId3">
            <a:alphaModFix/>
          </a:blip>
          <a:srcRect b="23029" l="30958" r="20110" t="44976"/>
          <a:stretch/>
        </p:blipFill>
        <p:spPr>
          <a:xfrm>
            <a:off x="4834588" y="2353300"/>
            <a:ext cx="3469937" cy="17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4ae00dc541_2_46" title="20250403_120709.jpg"/>
          <p:cNvPicPr preferRelativeResize="0"/>
          <p:nvPr/>
        </p:nvPicPr>
        <p:blipFill rotWithShape="1">
          <a:blip r:embed="rId4">
            <a:alphaModFix/>
          </a:blip>
          <a:srcRect b="48406" l="40452" r="37560" t="40605"/>
          <a:stretch/>
        </p:blipFill>
        <p:spPr>
          <a:xfrm>
            <a:off x="4815238" y="4054763"/>
            <a:ext cx="3508649" cy="131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4ae00dc541_2_46" title="20250403_115539.jpg"/>
          <p:cNvPicPr preferRelativeResize="0"/>
          <p:nvPr/>
        </p:nvPicPr>
        <p:blipFill rotWithShape="1">
          <a:blip r:embed="rId5">
            <a:alphaModFix/>
          </a:blip>
          <a:srcRect b="46061" l="39431" r="32021" t="44857"/>
          <a:stretch/>
        </p:blipFill>
        <p:spPr>
          <a:xfrm>
            <a:off x="4815238" y="5369775"/>
            <a:ext cx="3508650" cy="148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g34ae00dc541_2_46"/>
          <p:cNvGraphicFramePr/>
          <p:nvPr/>
        </p:nvGraphicFramePr>
        <p:xfrm>
          <a:off x="344850" y="360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1357200"/>
                <a:gridCol w="1357200"/>
                <a:gridCol w="135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Room State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11:46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Cow Patty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11:55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Damp Cattle Bedding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12:06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e00dc541_2_4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57" name="Google Shape;257;g34ae00dc541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26" y="1852875"/>
            <a:ext cx="6157551" cy="33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4ae00dc541_2_40"/>
          <p:cNvSpPr txBox="1"/>
          <p:nvPr/>
        </p:nvSpPr>
        <p:spPr>
          <a:xfrm>
            <a:off x="7115350" y="2466050"/>
            <a:ext cx="16968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Red: NH3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Blue: CO2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Yellow: H2S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Green: CH4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9" name="Google Shape;259;g34ae00dc541_2_40"/>
          <p:cNvSpPr txBox="1"/>
          <p:nvPr/>
        </p:nvSpPr>
        <p:spPr>
          <a:xfrm>
            <a:off x="457200" y="5690000"/>
            <a:ext cx="4157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Most significant detection in NH3 and CO2. H2S and CH4 detection less present.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65" name="Google Shape;265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Moved from LoRaWAN to Wi-Fi due to ease of use, cost, and requirements</a:t>
            </a:r>
            <a:endParaRPr sz="2600"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Temperature reads higher due to system heat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Current status: </a:t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600"/>
              <a:t>Integration, Test, and Validation Complete</a:t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600"/>
              <a:t>Second field test April 17th to collect more data with highly detailed </a:t>
            </a:r>
            <a:r>
              <a:rPr lang="en-US" sz="2600"/>
              <a:t>experimental</a:t>
            </a:r>
            <a:r>
              <a:rPr lang="en-US" sz="2600"/>
              <a:t> plan</a:t>
            </a:r>
            <a:endParaRPr sz="26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ae00dc541_0_15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Overview</a:t>
            </a:r>
            <a:endParaRPr/>
          </a:p>
        </p:txBody>
      </p:sp>
      <p:sp>
        <p:nvSpPr>
          <p:cNvPr id="111" name="Google Shape;111;g34ae00dc541_0_154"/>
          <p:cNvSpPr txBox="1"/>
          <p:nvPr>
            <p:ph idx="1" type="body"/>
          </p:nvPr>
        </p:nvSpPr>
        <p:spPr>
          <a:xfrm>
            <a:off x="369625" y="2365175"/>
            <a:ext cx="45321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0525" lvl="0" marL="342900" rtl="0" algn="l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 sz="2550"/>
              <a:t>Monitoring environmental conditions in animal farms.</a:t>
            </a:r>
            <a:endParaRPr sz="255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390525" lvl="0" marL="342900" rtl="0" algn="l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 sz="2550"/>
              <a:t>To design and implement a durable, real-time gas monitoring system that can track harmful gases in animal farms. </a:t>
            </a:r>
            <a:endParaRPr sz="25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0000"/>
              </a:solidFill>
            </a:endParaRPr>
          </a:p>
        </p:txBody>
      </p:sp>
      <p:sp>
        <p:nvSpPr>
          <p:cNvPr id="112" name="Google Shape;112;g34ae00dc541_0_154"/>
          <p:cNvSpPr txBox="1"/>
          <p:nvPr/>
        </p:nvSpPr>
        <p:spPr>
          <a:xfrm>
            <a:off x="6204155" y="3185652"/>
            <a:ext cx="201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Picture / Diagram here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34ae00dc541_0_154" title="IMG_3786.HEIC"/>
          <p:cNvPicPr preferRelativeResize="0"/>
          <p:nvPr/>
        </p:nvPicPr>
        <p:blipFill rotWithShape="1">
          <a:blip r:embed="rId3">
            <a:alphaModFix/>
          </a:blip>
          <a:srcRect b="19970" l="0" r="0" t="15484"/>
          <a:stretch/>
        </p:blipFill>
        <p:spPr>
          <a:xfrm>
            <a:off x="4901725" y="2365175"/>
            <a:ext cx="3927832" cy="338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e00dc541_1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pic>
        <p:nvPicPr>
          <p:cNvPr id="119" name="Google Shape;119;g34ae00dc541_1_7" title="IMG_3769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975" y="2439225"/>
            <a:ext cx="6293002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4ae00dc541_1_7"/>
          <p:cNvSpPr/>
          <p:nvPr/>
        </p:nvSpPr>
        <p:spPr>
          <a:xfrm>
            <a:off x="618900" y="1869813"/>
            <a:ext cx="1188000" cy="459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121" name="Google Shape;121;g34ae00dc541_1_7"/>
          <p:cNvSpPr/>
          <p:nvPr/>
        </p:nvSpPr>
        <p:spPr>
          <a:xfrm>
            <a:off x="6806975" y="1863075"/>
            <a:ext cx="1606500" cy="472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PCB</a:t>
            </a:r>
            <a:endParaRPr/>
          </a:p>
        </p:txBody>
      </p:sp>
      <p:sp>
        <p:nvSpPr>
          <p:cNvPr id="122" name="Google Shape;122;g34ae00dc541_1_7"/>
          <p:cNvSpPr/>
          <p:nvPr/>
        </p:nvSpPr>
        <p:spPr>
          <a:xfrm>
            <a:off x="7694400" y="3022425"/>
            <a:ext cx="1269000" cy="459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PCB</a:t>
            </a:r>
            <a:endParaRPr/>
          </a:p>
        </p:txBody>
      </p:sp>
      <p:sp>
        <p:nvSpPr>
          <p:cNvPr id="123" name="Google Shape;123;g34ae00dc541_1_7"/>
          <p:cNvSpPr/>
          <p:nvPr/>
        </p:nvSpPr>
        <p:spPr>
          <a:xfrm>
            <a:off x="61550" y="3247475"/>
            <a:ext cx="1107000" cy="7251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Wall Outlet Connection</a:t>
            </a:r>
            <a:endParaRPr/>
          </a:p>
        </p:txBody>
      </p:sp>
      <p:cxnSp>
        <p:nvCxnSpPr>
          <p:cNvPr id="124" name="Google Shape;124;g34ae00dc541_1_7"/>
          <p:cNvCxnSpPr>
            <a:stCxn id="123" idx="3"/>
          </p:cNvCxnSpPr>
          <p:nvPr/>
        </p:nvCxnSpPr>
        <p:spPr>
          <a:xfrm>
            <a:off x="1168550" y="3610025"/>
            <a:ext cx="309600" cy="4671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34ae00dc541_1_7"/>
          <p:cNvCxnSpPr>
            <a:stCxn id="120" idx="3"/>
          </p:cNvCxnSpPr>
          <p:nvPr/>
        </p:nvCxnSpPr>
        <p:spPr>
          <a:xfrm>
            <a:off x="1806900" y="2099313"/>
            <a:ext cx="886500" cy="12729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34ae00dc541_1_7"/>
          <p:cNvCxnSpPr>
            <a:stCxn id="121" idx="1"/>
          </p:cNvCxnSpPr>
          <p:nvPr/>
        </p:nvCxnSpPr>
        <p:spPr>
          <a:xfrm flipH="1">
            <a:off x="5835275" y="2099325"/>
            <a:ext cx="971700" cy="14916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g34ae00dc541_1_7"/>
          <p:cNvCxnSpPr>
            <a:stCxn id="122" idx="1"/>
          </p:cNvCxnSpPr>
          <p:nvPr/>
        </p:nvCxnSpPr>
        <p:spPr>
          <a:xfrm flipH="1">
            <a:off x="6119400" y="3251925"/>
            <a:ext cx="1575000" cy="16536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g34ae00dc541_1_7"/>
          <p:cNvSpPr/>
          <p:nvPr/>
        </p:nvSpPr>
        <p:spPr>
          <a:xfrm>
            <a:off x="6223325" y="5574225"/>
            <a:ext cx="1269000" cy="459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CO2 + Temp + Humidity</a:t>
            </a:r>
            <a:endParaRPr/>
          </a:p>
        </p:txBody>
      </p:sp>
      <p:sp>
        <p:nvSpPr>
          <p:cNvPr id="129" name="Google Shape;129;g34ae00dc541_1_7"/>
          <p:cNvSpPr/>
          <p:nvPr/>
        </p:nvSpPr>
        <p:spPr>
          <a:xfrm>
            <a:off x="5118600" y="5618475"/>
            <a:ext cx="835200" cy="370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CH4</a:t>
            </a:r>
            <a:endParaRPr/>
          </a:p>
        </p:txBody>
      </p:sp>
      <p:sp>
        <p:nvSpPr>
          <p:cNvPr id="130" name="Google Shape;130;g34ae00dc541_1_7"/>
          <p:cNvSpPr/>
          <p:nvPr/>
        </p:nvSpPr>
        <p:spPr>
          <a:xfrm>
            <a:off x="2909150" y="5618475"/>
            <a:ext cx="835200" cy="370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NH3</a:t>
            </a:r>
            <a:endParaRPr/>
          </a:p>
        </p:txBody>
      </p:sp>
      <p:sp>
        <p:nvSpPr>
          <p:cNvPr id="131" name="Google Shape;131;g34ae00dc541_1_7"/>
          <p:cNvSpPr/>
          <p:nvPr/>
        </p:nvSpPr>
        <p:spPr>
          <a:xfrm>
            <a:off x="4013875" y="5618475"/>
            <a:ext cx="835200" cy="370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H2S</a:t>
            </a:r>
            <a:endParaRPr/>
          </a:p>
        </p:txBody>
      </p:sp>
      <p:cxnSp>
        <p:nvCxnSpPr>
          <p:cNvPr id="132" name="Google Shape;132;g34ae00dc541_1_7"/>
          <p:cNvCxnSpPr>
            <a:stCxn id="130" idx="0"/>
          </p:cNvCxnSpPr>
          <p:nvPr/>
        </p:nvCxnSpPr>
        <p:spPr>
          <a:xfrm flipH="1" rot="10800000">
            <a:off x="3326750" y="4674975"/>
            <a:ext cx="1118400" cy="9435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g34ae00dc541_1_7"/>
          <p:cNvCxnSpPr>
            <a:stCxn id="131" idx="0"/>
          </p:cNvCxnSpPr>
          <p:nvPr/>
        </p:nvCxnSpPr>
        <p:spPr>
          <a:xfrm flipH="1" rot="10800000">
            <a:off x="4431475" y="4740675"/>
            <a:ext cx="593700" cy="8778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g34ae00dc541_1_7"/>
          <p:cNvCxnSpPr>
            <a:stCxn id="129" idx="0"/>
          </p:cNvCxnSpPr>
          <p:nvPr/>
        </p:nvCxnSpPr>
        <p:spPr>
          <a:xfrm flipH="1" rot="10800000">
            <a:off x="5536200" y="4718775"/>
            <a:ext cx="47400" cy="899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g34ae00dc541_1_7"/>
          <p:cNvCxnSpPr>
            <a:stCxn id="128" idx="1"/>
          </p:cNvCxnSpPr>
          <p:nvPr/>
        </p:nvCxnSpPr>
        <p:spPr>
          <a:xfrm rot="10800000">
            <a:off x="6021425" y="4729725"/>
            <a:ext cx="201900" cy="10740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ae00dc541_0_2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141" name="Google Shape;141;g34ae00dc541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88" y="2055125"/>
            <a:ext cx="7578825" cy="3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ae00dc541_2_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Blake</a:t>
            </a:r>
            <a:endParaRPr/>
          </a:p>
        </p:txBody>
      </p:sp>
      <p:graphicFrame>
        <p:nvGraphicFramePr>
          <p:cNvPr id="148" name="Google Shape;148;g34ae00dc541_2_24"/>
          <p:cNvGraphicFramePr/>
          <p:nvPr/>
        </p:nvGraphicFramePr>
        <p:xfrm>
          <a:off x="860725" y="43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3711275"/>
                <a:gridCol w="3711275"/>
              </a:tblGrid>
              <a:tr h="35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Challenges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Solutions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Voltage divider for ain1 not working.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Ain1 input on ADC broken, rerouted to ain4.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Analog sensors heating up the board and causing skewed temperature measurements.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External sensor in the housing unit routed to the microcontroller.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Inaccuracy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in voltage to ppm calculations.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Looked over datasheet again and fixed the equations.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g34ae00dc541_2_24"/>
          <p:cNvSpPr txBox="1"/>
          <p:nvPr/>
        </p:nvSpPr>
        <p:spPr>
          <a:xfrm>
            <a:off x="228600" y="2170625"/>
            <a:ext cx="86868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Designed 2 iterations of the sensor pcb that takes measurements of CH4, H2S, NH3, CO2, Temperature, and humidity in the air.</a:t>
            </a:r>
            <a:endParaRPr sz="1700">
              <a:solidFill>
                <a:schemeClr val="dk1"/>
              </a:solidFill>
            </a:endParaRPr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</a:pPr>
            <a:r>
              <a:rPr lang="en-US" sz="1700">
                <a:solidFill>
                  <a:schemeClr val="dk1"/>
                </a:solidFill>
              </a:rPr>
              <a:t>PCB consisted of 3 analog sensors, 2 digital I2C sensors, unity gain op amps, ADC, and microcontroller.</a:t>
            </a:r>
            <a:endParaRPr sz="1700">
              <a:solidFill>
                <a:schemeClr val="dk1"/>
              </a:solidFill>
            </a:endParaRPr>
          </a:p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Created equations to convert the voltage level detected to the gas concentration in parts per million.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ae00dc541_2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Blake</a:t>
            </a:r>
            <a:endParaRPr/>
          </a:p>
        </p:txBody>
      </p:sp>
      <p:pic>
        <p:nvPicPr>
          <p:cNvPr id="155" name="Google Shape;155;g34ae00dc541_2_6" title="image(1).jpg"/>
          <p:cNvPicPr preferRelativeResize="0"/>
          <p:nvPr/>
        </p:nvPicPr>
        <p:blipFill rotWithShape="1">
          <a:blip r:embed="rId3">
            <a:alphaModFix/>
          </a:blip>
          <a:srcRect b="13033" l="42711" r="28371" t="3094"/>
          <a:stretch/>
        </p:blipFill>
        <p:spPr>
          <a:xfrm>
            <a:off x="655971" y="2476479"/>
            <a:ext cx="3713777" cy="35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4ae00dc541_2_6" title="IMG_3769.heic"/>
          <p:cNvPicPr preferRelativeResize="0"/>
          <p:nvPr/>
        </p:nvPicPr>
        <p:blipFill rotWithShape="1">
          <a:blip r:embed="rId4">
            <a:alphaModFix/>
          </a:blip>
          <a:srcRect b="52572" l="44326" r="45188" t="34621"/>
          <a:stretch/>
        </p:blipFill>
        <p:spPr>
          <a:xfrm>
            <a:off x="5323324" y="1926194"/>
            <a:ext cx="3363476" cy="24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4ae00dc541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325" y="4606650"/>
            <a:ext cx="3363475" cy="2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e00dc541_2_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Blake</a:t>
            </a:r>
            <a:endParaRPr/>
          </a:p>
        </p:txBody>
      </p:sp>
      <p:graphicFrame>
        <p:nvGraphicFramePr>
          <p:cNvPr id="163" name="Google Shape;163;g34ae00dc541_2_19"/>
          <p:cNvGraphicFramePr/>
          <p:nvPr/>
        </p:nvGraphicFramePr>
        <p:xfrm>
          <a:off x="0" y="21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{369523FD-964A-49EB-B72B-DF33D762BF9D}</a:tableStyleId>
              </a:tblPr>
              <a:tblGrid>
                <a:gridCol w="1476375"/>
                <a:gridCol w="1600275"/>
                <a:gridCol w="1786100"/>
                <a:gridCol w="13008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 Value</a:t>
                      </a:r>
                      <a:endParaRPr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 Value</a:t>
                      </a:r>
                      <a:endParaRPr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Corrected Value</a:t>
                      </a:r>
                      <a:endParaRPr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Error (%)</a:t>
                      </a:r>
                      <a:endParaRPr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0.272611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0.24996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0.299959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0.370206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0.349975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0.419002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0.399982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0.467812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0.450002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0.516805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0.500005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0.565394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0.550004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0.614412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0.599039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0.00160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0.649928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0.00011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0.710648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0.699913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0.760481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0.749993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0.858065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0.849934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0.955856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0.949924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1.00447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1.24846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1.250016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1.429238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1.499936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1.736281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1.749929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1.980254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1.999953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76200" marL="76200" anchor="b">
                    <a:lnL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" name="Google Shape;164;g34ae00dc541_2_19"/>
          <p:cNvSpPr txBox="1"/>
          <p:nvPr/>
        </p:nvSpPr>
        <p:spPr>
          <a:xfrm>
            <a:off x="6535600" y="2890250"/>
            <a:ext cx="20787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Sent voltages to the ADC and then to microcontroller.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Corrected error and calibrated the ADC.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ea82c9341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 Matthew</a:t>
            </a:r>
            <a:endParaRPr/>
          </a:p>
        </p:txBody>
      </p:sp>
      <p:sp>
        <p:nvSpPr>
          <p:cNvPr id="170" name="Google Shape;170;g34ea82c9341_0_0"/>
          <p:cNvSpPr txBox="1"/>
          <p:nvPr>
            <p:ph idx="1" type="body"/>
          </p:nvPr>
        </p:nvSpPr>
        <p:spPr>
          <a:xfrm>
            <a:off x="381000" y="1899900"/>
            <a:ext cx="81753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Designed </a:t>
            </a:r>
            <a:r>
              <a:rPr lang="en-US" sz="1700"/>
              <a:t>multiple</a:t>
            </a:r>
            <a:r>
              <a:rPr lang="en-US" sz="1700"/>
              <a:t> iterations of power PCB to provide 5,3.3,-8 V under max </a:t>
            </a:r>
            <a:r>
              <a:rPr lang="en-US" sz="1700"/>
              <a:t>current of</a:t>
            </a:r>
            <a:r>
              <a:rPr lang="en-US" sz="1700"/>
              <a:t> 1A to sensor </a:t>
            </a:r>
            <a:r>
              <a:rPr lang="en-US" sz="1700"/>
              <a:t>subsystem</a:t>
            </a:r>
            <a:endParaRPr sz="1700"/>
          </a:p>
          <a:p>
            <a:pPr indent="-279400" lvl="1" marL="742950" rtl="0" algn="l">
              <a:spcBef>
                <a:spcPts val="544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PCB consisted of buck boost converters, AC-DC rectifiers, inverters, and filtering circuits</a:t>
            </a:r>
            <a:endParaRPr sz="1700"/>
          </a:p>
          <a:p>
            <a:pPr indent="-336550" lvl="0" marL="342900" rtl="0" algn="l">
              <a:spcBef>
                <a:spcPts val="544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Fabricated a custom housing unit that securely mounted PCBs and the transformer. Wired all components in a way that protected both the parts and the connections</a:t>
            </a:r>
            <a:endParaRPr sz="1700"/>
          </a:p>
        </p:txBody>
      </p:sp>
      <p:graphicFrame>
        <p:nvGraphicFramePr>
          <p:cNvPr id="171" name="Google Shape;171;g34ea82c9341_0_0"/>
          <p:cNvGraphicFramePr/>
          <p:nvPr/>
        </p:nvGraphicFramePr>
        <p:xfrm>
          <a:off x="849150" y="42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{0E1FE6E7-57D3-4882-A56B-EA1BF49FA77F}</a:tableStyleId>
              </a:tblPr>
              <a:tblGrid>
                <a:gridCol w="3619500"/>
                <a:gridCol w="3619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Challenges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Solutions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Power subsystem not handling load from sensors subsystem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Redesign pcb by removing overloaded </a:t>
                      </a:r>
                      <a:r>
                        <a:rPr lang="en-US" sz="1200"/>
                        <a:t>capacitors</a:t>
                      </a:r>
                      <a:r>
                        <a:rPr lang="en-US" sz="1200"/>
                        <a:t> and make changes to </a:t>
                      </a:r>
                      <a:r>
                        <a:rPr lang="en-US" sz="1200"/>
                        <a:t>resistor</a:t>
                      </a:r>
                      <a:r>
                        <a:rPr lang="en-US" sz="1200"/>
                        <a:t> </a:t>
                      </a:r>
                      <a:r>
                        <a:rPr lang="en-US" sz="1200"/>
                        <a:t>values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Negative voltage not working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Identify</a:t>
                      </a:r>
                      <a:r>
                        <a:rPr lang="en-US" sz="1200"/>
                        <a:t> and o</a:t>
                      </a:r>
                      <a:r>
                        <a:rPr lang="en-US" sz="1200"/>
                        <a:t>rder new parts that were better suited to handle the amount of load necessary for project and revising the pcb to correct the input </a:t>
                      </a:r>
                      <a:r>
                        <a:rPr lang="en-US" sz="1200"/>
                        <a:t>voltages of the  inverter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Unreliable power for long periods over long periods of time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Rewired transformer and corrected all sloppy soldering points 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ea82c9341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Engineering Design Accomplishments Matthew</a:t>
            </a:r>
            <a:endParaRPr/>
          </a:p>
        </p:txBody>
      </p:sp>
      <p:sp>
        <p:nvSpPr>
          <p:cNvPr id="177" name="Google Shape;177;g34ea82c9341_0_12"/>
          <p:cNvSpPr txBox="1"/>
          <p:nvPr>
            <p:ph idx="1" type="body"/>
          </p:nvPr>
        </p:nvSpPr>
        <p:spPr>
          <a:xfrm>
            <a:off x="371175" y="1867222"/>
            <a:ext cx="8229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Voltages under full load conditions have been tested and validated</a:t>
            </a:r>
            <a:r>
              <a:rPr lang="en-US" sz="1800"/>
              <a:t> </a:t>
            </a:r>
            <a:endParaRPr/>
          </a:p>
        </p:txBody>
      </p:sp>
      <p:pic>
        <p:nvPicPr>
          <p:cNvPr id="178" name="Google Shape;178;g34ea82c9341_0_12" title="scope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75" y="2895504"/>
            <a:ext cx="3019350" cy="193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4ea82c9341_0_12" title="scope_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2872167"/>
            <a:ext cx="3019350" cy="193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ea82c9341_0_12" title="scope_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011" y="4962600"/>
            <a:ext cx="2961576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4ea82c9341_0_12"/>
          <p:cNvSpPr txBox="1"/>
          <p:nvPr/>
        </p:nvSpPr>
        <p:spPr>
          <a:xfrm>
            <a:off x="1549275" y="2513675"/>
            <a:ext cx="8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5V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g34ea82c9341_0_12"/>
          <p:cNvSpPr txBox="1"/>
          <p:nvPr/>
        </p:nvSpPr>
        <p:spPr>
          <a:xfrm>
            <a:off x="3962788" y="4534600"/>
            <a:ext cx="8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-8.5V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34ea82c9341_0_12"/>
          <p:cNvSpPr txBox="1"/>
          <p:nvPr/>
        </p:nvSpPr>
        <p:spPr>
          <a:xfrm>
            <a:off x="6290725" y="2537000"/>
            <a:ext cx="8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3.3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